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7" r:id="rId2"/>
    <p:sldId id="272" r:id="rId3"/>
    <p:sldId id="263" r:id="rId4"/>
    <p:sldId id="278" r:id="rId5"/>
    <p:sldId id="280" r:id="rId6"/>
    <p:sldId id="279" r:id="rId7"/>
    <p:sldId id="260" r:id="rId8"/>
    <p:sldId id="271" r:id="rId9"/>
    <p:sldId id="275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76" r:id="rId19"/>
    <p:sldId id="25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29" autoAdjust="0"/>
  </p:normalViewPr>
  <p:slideViewPr>
    <p:cSldViewPr>
      <p:cViewPr>
        <p:scale>
          <a:sx n="118" d="100"/>
          <a:sy n="118" d="100"/>
        </p:scale>
        <p:origin x="-143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DF6B07-AD4D-4ECD-BEC7-20F09271DCFD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E5686-49EA-4F29-926C-679E253497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205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1060D-A9C0-441D-A7C3-EFFDAC78DE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5172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1060D-A9C0-441D-A7C3-EFFDAC78DE83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517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E5686-49EA-4F29-926C-679E2534978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780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E56AE-8DE7-4E7A-AFAD-59D252CE3ADB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9A14-134D-4517-B869-D19876460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473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E56AE-8DE7-4E7A-AFAD-59D252CE3ADB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9A14-134D-4517-B869-D19876460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8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E56AE-8DE7-4E7A-AFAD-59D252CE3ADB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9A14-134D-4517-B869-D19876460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688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E56AE-8DE7-4E7A-AFAD-59D252CE3ADB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9A14-134D-4517-B869-D19876460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27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E56AE-8DE7-4E7A-AFAD-59D252CE3ADB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9A14-134D-4517-B869-D19876460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308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E56AE-8DE7-4E7A-AFAD-59D252CE3ADB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9A14-134D-4517-B869-D19876460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50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E56AE-8DE7-4E7A-AFAD-59D252CE3ADB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9A14-134D-4517-B869-D19876460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781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E56AE-8DE7-4E7A-AFAD-59D252CE3ADB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9A14-134D-4517-B869-D19876460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24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E56AE-8DE7-4E7A-AFAD-59D252CE3ADB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9A14-134D-4517-B869-D19876460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002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E56AE-8DE7-4E7A-AFAD-59D252CE3ADB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9A14-134D-4517-B869-D19876460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11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E56AE-8DE7-4E7A-AFAD-59D252CE3ADB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9A14-134D-4517-B869-D19876460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8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E56AE-8DE7-4E7A-AFAD-59D252CE3ADB}" type="datetimeFigureOut">
              <a:rPr lang="en-US" smtClean="0"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09A14-134D-4517-B869-D19876460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074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marina.tadic@civilnodrustvo.gov.rs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uropeforcitizens@civilnodrustvo.gov.rs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vilnodrustvo.gov.r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cdoskop.rs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5780"/>
            <a:ext cx="9144000" cy="51435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1512168"/>
          </a:xfrm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sr-Cyrl-R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Канцеларија 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сарадњу са цивилним друштвом</a:t>
            </a:r>
            <a:endParaRPr lang="sr-Latn-RS" sz="3600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5949280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</a:t>
            </a:r>
            <a:r>
              <a:rPr lang="sr-Cyrl-R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Cyrl-RS" sz="2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Књажевац</a:t>
            </a:r>
            <a:r>
              <a:rPr lang="sr-Cyrl-RS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16. март 2016. године </a:t>
            </a:r>
            <a:endParaRPr lang="en-US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81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 Европа за грађане и грађанке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30120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sr-Cyrl-RS" sz="31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Опште информације о Програму</a:t>
            </a:r>
          </a:p>
          <a:p>
            <a:pPr algn="just"/>
            <a:endParaRPr lang="ru-RU" sz="26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Централизован програм: </a:t>
            </a:r>
          </a:p>
          <a:p>
            <a:pPr marL="0" indent="0" algn="just">
              <a:buNone/>
            </a:pPr>
            <a:r>
              <a:rPr lang="sr-Cyrl-R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Генерални директорат Европске комисије за миграције и 	унутрашње послове (</a:t>
            </a: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DG Home); 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r-Cyrl-R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Извршна агенција за образовне, аудио-визуелне и културне 	политике – </a:t>
            </a: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Education, Audiovisual &amp; Culture Executive Agency 	(EACEA) </a:t>
            </a:r>
            <a:r>
              <a:rPr lang="sr-Cyrl-R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 седиштем у Бриселу</a:t>
            </a:r>
          </a:p>
          <a:p>
            <a:pPr algn="just"/>
            <a:endParaRPr lang="sr-Cyrl-RS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Укуп</a:t>
            </a: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r-Cyrl-R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 </a:t>
            </a:r>
            <a:r>
              <a:rPr lang="sr-Cyrl-RS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буџ</a:t>
            </a: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r-Cyrl-R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 </a:t>
            </a: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r-Cyrl-R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 </a:t>
            </a:r>
            <a:r>
              <a:rPr lang="sr-Cyrl-R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185 468 000 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r-Cyrl-R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sr-Cyrl-R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sr-Cyrl-R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r-Cyrl-RS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</a:t>
            </a: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r-Cyrl-RS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бљ</a:t>
            </a: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o</a:t>
            </a:r>
            <a:r>
              <a:rPr lang="sr-Cyrl-R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 2014. д</a:t>
            </a: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2020. </a:t>
            </a:r>
          </a:p>
          <a:p>
            <a:pPr algn="just"/>
            <a:endParaRPr lang="en-US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Отворен за све чланице ЕУ, као и за остале државе које имају потписан међународну споразум (државе кандидати и потенцијални кандидати, државе чланице </a:t>
            </a: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EFTA) </a:t>
            </a:r>
          </a:p>
          <a:p>
            <a:pPr algn="just"/>
            <a:endParaRPr lang="en-US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региона учествују: Хрватска, Словенија, Албанија, Црна Гора, Македонија, Босна и Херцеговина</a:t>
            </a:r>
          </a:p>
          <a:p>
            <a:endParaRPr lang="sr-Cyrl-RS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03648" y="1988840"/>
            <a:ext cx="65162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18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 Европа за грађане и грађанке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3012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Опште информације о Програму</a:t>
            </a:r>
          </a:p>
          <a:p>
            <a:endParaRPr lang="ru-RU" sz="26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учешћа у програму имају: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удружења, организације цивилног друштва, фондови, мреже удружења, образовне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истраживачке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институције, јединице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локалне и регионалне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самоуправе, европске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мреже и кровне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организације, синдикати, истраживачке организације итд.</a:t>
            </a: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Важне карактеристике Програма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Равноправан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приступ програму свих држава учесница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Транснационалност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локална димензија програма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Међукултурни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дијалог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Неговање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културе волонтирања као израза активног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европског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грађанства</a:t>
            </a:r>
          </a:p>
          <a:p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03648" y="2132856"/>
            <a:ext cx="65162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427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 Европа за грађане и грађанке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3012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2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Канцеларија и Програм</a:t>
            </a:r>
          </a:p>
          <a:p>
            <a:endParaRPr lang="ru-RU" sz="22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Канцеларија за сарадњу са цивилним друштвом именована је за националну контакт тачку за П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рограм</a:t>
            </a: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Блиска сарадња са регионалним и европским контакт тачкама за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</a:t>
            </a: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Подршка у припреми пројектне апликације</a:t>
            </a: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Помоћ у успостављању партнерстава</a:t>
            </a: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Промотивне активности – инфо сесије, презентације</a:t>
            </a: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Радионице за развој пројектних идеја</a:t>
            </a: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 промоција и преношење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информација – сајт, друштвене мреже</a:t>
            </a: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03648" y="2060848"/>
            <a:ext cx="65162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574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 Европа за грађане и грађанке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30120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sr-Cyrl-RS" sz="31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Учешће Србије у Програму</a:t>
            </a:r>
          </a:p>
          <a:p>
            <a:endParaRPr lang="ru-RU" sz="21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1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2013: </a:t>
            </a:r>
            <a:r>
              <a:rPr lang="ru-RU" sz="2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77 ОЦД/ЈЛС аплицирало</a:t>
            </a:r>
          </a:p>
          <a:p>
            <a:pPr marL="0" indent="0" algn="just">
              <a:buNone/>
            </a:pPr>
            <a:r>
              <a:rPr lang="ru-RU" sz="2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7 пројеката са носиоцима из Србије одобрено 			(</a:t>
            </a:r>
            <a:r>
              <a:rPr lang="ru-RU" sz="21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укупно 487 400 евра</a:t>
            </a:r>
            <a:r>
              <a:rPr lang="ru-RU" sz="2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just">
              <a:buNone/>
            </a:pPr>
            <a:r>
              <a:rPr lang="ru-RU" sz="2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67 ОЦД/ЈЛС партнери на одобреним пројектима</a:t>
            </a:r>
          </a:p>
          <a:p>
            <a:pPr algn="just"/>
            <a:endParaRPr lang="ru-RU" sz="2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1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2014: </a:t>
            </a:r>
            <a:r>
              <a:rPr lang="ru-RU" sz="2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27 ОЦД/ЈЛС аплицирало</a:t>
            </a:r>
          </a:p>
          <a:p>
            <a:pPr marL="0" indent="0" algn="just">
              <a:buNone/>
            </a:pPr>
            <a:r>
              <a:rPr lang="ru-RU" sz="2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1 пројекат са носиоцем из Србије одобрен                      		(</a:t>
            </a:r>
            <a:r>
              <a:rPr lang="ru-RU" sz="21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укупно 132 500 евра</a:t>
            </a:r>
            <a:r>
              <a:rPr lang="ru-RU" sz="2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just">
              <a:buNone/>
            </a:pPr>
            <a:r>
              <a:rPr lang="ru-RU" sz="2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38 ОЦД/ЈЛС партнери на одобреним пројектима</a:t>
            </a:r>
          </a:p>
          <a:p>
            <a:pPr marL="0" indent="0" algn="just">
              <a:buNone/>
            </a:pPr>
            <a:r>
              <a:rPr lang="ru-RU" sz="2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1 ОЦД корисник оперативног гранта за период </a:t>
            </a:r>
            <a:r>
              <a:rPr lang="ru-RU" sz="21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2014-2017</a:t>
            </a:r>
            <a:endParaRPr lang="ru-RU" sz="2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1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2015: </a:t>
            </a:r>
            <a:r>
              <a:rPr lang="ru-RU" sz="2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46 ОЦД/ЈЛС аплицирало</a:t>
            </a:r>
          </a:p>
          <a:p>
            <a:pPr marL="0" indent="0" algn="just">
              <a:buNone/>
            </a:pPr>
            <a:r>
              <a:rPr lang="ru-RU" sz="2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6 пројеката са носиоцима из Србије одобрено                               		(</a:t>
            </a:r>
            <a:r>
              <a:rPr lang="ru-RU" sz="21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укупно 371 000 евра</a:t>
            </a:r>
            <a:r>
              <a:rPr lang="ru-RU" sz="2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just">
              <a:buNone/>
            </a:pPr>
            <a:r>
              <a:rPr lang="ru-RU" sz="2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63 ОЦД/ЈЛС партнери на одобреним пројектима</a:t>
            </a:r>
          </a:p>
          <a:p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03648" y="1988840"/>
            <a:ext cx="65162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642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 Европа за грађане и грађанке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3012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2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Програма</a:t>
            </a:r>
          </a:p>
          <a:p>
            <a:endParaRPr lang="ru-RU" sz="21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Поглавље 1: Европско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сећање</a:t>
            </a: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Поглавље 2: Демократски ангажман и грађанско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учешће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Мера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Братимљење градова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Мера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Мреже градова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Мера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Пројекти организација цивилног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друштва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период 2016-2020 приоритети </a:t>
            </a:r>
            <a:r>
              <a:rPr lang="ru-RU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програма су вишегодишњи</a:t>
            </a:r>
          </a:p>
          <a:p>
            <a:pPr algn="just"/>
            <a:endParaRPr lang="ru-RU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 кофинансирања</a:t>
            </a: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Утврђен број партнера и држава из којих долазе партнери</a:t>
            </a:r>
          </a:p>
          <a:p>
            <a:endParaRPr lang="ru-RU" sz="2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03648" y="2060848"/>
            <a:ext cx="65162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11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 Европа за грађане и грађанке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3012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2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Рокови за пријаву</a:t>
            </a:r>
          </a:p>
          <a:p>
            <a:endParaRPr lang="ru-RU" sz="21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март:  </a:t>
            </a:r>
            <a:r>
              <a:rPr lang="sr-Latn-RS" sz="2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sr-Cyrl-RS" sz="22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r-Cyrl-R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Поглавље 1</a:t>
            </a:r>
            <a:r>
              <a:rPr lang="sr-Latn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Европско</a:t>
            </a:r>
            <a:r>
              <a:rPr lang="sr-Latn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сећање</a:t>
            </a:r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                         </a:t>
            </a:r>
            <a:r>
              <a:rPr lang="sr-Latn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Поглавље </a:t>
            </a:r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– Мера 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</a:t>
            </a:r>
            <a:r>
              <a:rPr lang="sr-Latn-RS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Братимљење градова, </a:t>
            </a:r>
            <a:r>
              <a:rPr lang="sr-Latn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Мера 2.2</a:t>
            </a:r>
            <a:r>
              <a:rPr lang="sr-Latn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Мреже 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градова</a:t>
            </a:r>
            <a:r>
              <a:rPr lang="sr-Latn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Мера 2.3</a:t>
            </a:r>
            <a:r>
              <a:rPr lang="sr-Latn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Пројекти </a:t>
            </a:r>
            <a:r>
              <a:rPr lang="sr-Latn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организација </a:t>
            </a:r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цивилног 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друштва</a:t>
            </a:r>
          </a:p>
          <a:p>
            <a:pPr marL="0" indent="0">
              <a:buNone/>
            </a:pPr>
            <a:endParaRPr lang="ru-RU" sz="2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септембар: </a:t>
            </a:r>
            <a:r>
              <a:rPr lang="sr-Latn-RS" sz="2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sr-Cyrl-RS" sz="22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r-Cyrl-R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Поглавље </a:t>
            </a:r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– Мера 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</a:t>
            </a:r>
            <a:r>
              <a:rPr lang="sr-Latn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Братимљење </a:t>
            </a:r>
            <a:r>
              <a:rPr lang="sr-Latn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градова</a:t>
            </a:r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Мера 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</a:t>
            </a:r>
            <a:r>
              <a:rPr lang="sr-Latn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Мреже градова</a:t>
            </a:r>
          </a:p>
          <a:p>
            <a:endParaRPr lang="ru-RU" sz="2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03648" y="2060848"/>
            <a:ext cx="65162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424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 Европа за грађане и грађанке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3012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2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Приоритети 2016-2020: Поглавље 1</a:t>
            </a:r>
          </a:p>
          <a:p>
            <a:endParaRPr lang="ru-RU" sz="21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Комеморација значајних историјских догађаја из скорашње европске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историје</a:t>
            </a: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Цивилно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друштво и грађанско учешће у тоталитарним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режимима</a:t>
            </a: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Остракизам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губљење држављанства под тоталитарним режимима – лекције за савремени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тренутак</a:t>
            </a: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Демократска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транзиција и приступање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ЕУ</a:t>
            </a:r>
          </a:p>
          <a:p>
            <a:pPr marL="0" indent="0" algn="just">
              <a:buNone/>
            </a:pPr>
            <a:endParaRPr lang="ru-RU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Максималан износ гранта – 100 000 евра</a:t>
            </a: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03648" y="2060848"/>
            <a:ext cx="65162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45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 Европа за грађане и грађанке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3012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2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Приоритети 2016-2020: Поглавље 2</a:t>
            </a:r>
          </a:p>
          <a:p>
            <a:pPr algn="just"/>
            <a:endParaRPr lang="ru-RU" sz="21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Разумевање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дебата о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евроскептицизму</a:t>
            </a: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Солидарност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времену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кризе</a:t>
            </a: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Борба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 „стигматизацијеˮ миграната и јачање међукултурног дијалога и међусобног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разумевања</a:t>
            </a: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Дебата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будућности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Европе</a:t>
            </a:r>
          </a:p>
          <a:p>
            <a:pPr marL="0" indent="0" algn="just">
              <a:buNone/>
            </a:pPr>
            <a:endParaRPr lang="ru-RU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Максималан износ гранта: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Братимљење градова – 25 000 евра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Мреже градова – 150 000 евра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Пројекти организација цивилног друштва – 150 000 евра</a:t>
            </a: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724" y="2045484"/>
            <a:ext cx="6516687" cy="3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070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 Европа за грађане и грађанке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50405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2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</a:t>
            </a:r>
          </a:p>
          <a:p>
            <a:pPr marL="0" indent="0" algn="ctr">
              <a:buNone/>
            </a:pPr>
            <a:endParaRPr lang="ru-RU" sz="2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marina.tadic@civilnodrustvo.gov.rs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hlinkClick r:id="rId4"/>
            </a:endParaRPr>
          </a:p>
          <a:p>
            <a:pPr algn="just"/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europeforcitizens@civilnodrustvo.gov.rs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011 31 30 968 </a:t>
            </a:r>
          </a:p>
          <a:p>
            <a:pPr algn="just"/>
            <a:endParaRPr lang="ru-RU" sz="2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Програмски водич и упутство за конкурисање доступни на:</a:t>
            </a:r>
          </a:p>
          <a:p>
            <a:pPr marL="0" indent="0" algn="just">
              <a:buNone/>
            </a:pP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Сајт Канцеларије</a:t>
            </a:r>
            <a:r>
              <a:rPr lang="sr-Latn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sr-Cyrl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секција 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ЕУ </a:t>
            </a:r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Европа за грађане 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и грађанке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Сајт EACEA</a:t>
            </a:r>
          </a:p>
          <a:p>
            <a:pPr marL="0" indent="0">
              <a:buNone/>
            </a:pPr>
            <a:endParaRPr lang="ru-RU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03648" y="2132856"/>
            <a:ext cx="65162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985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5780"/>
            <a:ext cx="9144000" cy="51435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1512168"/>
          </a:xfrm>
          <a:solidFill>
            <a:schemeClr val="tx2"/>
          </a:solidFill>
        </p:spPr>
        <p:txBody>
          <a:bodyPr>
            <a:normAutofit/>
          </a:bodyPr>
          <a:lstStyle/>
          <a:p>
            <a:endParaRPr lang="sr-Cyrl-RS" sz="4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Хвала на пажњи!</a:t>
            </a:r>
            <a:endParaRPr lang="sr-Latn-RS" sz="3600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16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Канцеларија</a:t>
            </a:r>
            <a:r>
              <a:rPr lang="en-U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сарадњу са цивилним друштвом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55365"/>
            <a:ext cx="8229600" cy="4886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2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Мандат</a:t>
            </a:r>
          </a:p>
          <a:p>
            <a:pPr marL="0" indent="0" algn="ctr">
              <a:buNone/>
            </a:pPr>
            <a:endParaRPr lang="sr-Cyrl-RS" sz="26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sr-Cyrl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Иницирање дијалога 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 </a:t>
            </a:r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цивилним друштвом о питањима од заједничког интереса</a:t>
            </a:r>
            <a:endParaRPr lang="sr-Cyrl-RS" sz="22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sr-Cyrl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Информисање</a:t>
            </a:r>
            <a:endParaRPr lang="en-US" sz="22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sr-Cyrl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Саветовање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r-Cyrl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Стварање подстицајног окружења за развој цивилног друштва – правни, финансијски и институционални оквир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r-Cyrl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Суфинансирање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r-Cyrl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Међународна сарадња и европске интеграције</a:t>
            </a:r>
          </a:p>
          <a:p>
            <a:pPr marL="0" indent="0">
              <a:buNone/>
            </a:pPr>
            <a:endParaRPr lang="sr-Cyrl-RS" sz="2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sr-Cyrl-RS" sz="2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115616" y="2348880"/>
            <a:ext cx="65162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343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Међународна </a:t>
            </a: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сарадња и европске интеграције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50405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2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Европске интеграције</a:t>
            </a:r>
          </a:p>
          <a:p>
            <a:pPr marL="0" indent="0" algn="ctr">
              <a:buNone/>
            </a:pPr>
            <a:endParaRPr lang="ru-RU" sz="24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Укључивање цивилног друштва у процес преговора </a:t>
            </a:r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члaнству у Eврoпскoj 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униjи:</a:t>
            </a:r>
          </a:p>
          <a:p>
            <a:pPr lvl="1"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раћење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 преноса сeдницa експланаторног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скрининга – организован</a:t>
            </a:r>
            <a:r>
              <a:rPr lang="sr-Latn-R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поглавље уз учешће 500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представника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организација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цивилног друштва</a:t>
            </a:r>
            <a:endParaRPr lang="ru-RU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Учешће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припреми билатералног скрининга за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поглавље 23 Правосуђе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основна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права</a:t>
            </a:r>
          </a:p>
          <a:p>
            <a:pPr lvl="1"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нформисање 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зулт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тим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пл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 бил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лн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 скрининг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oje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вљ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sr-Cyrl-RS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чешће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изради Акционог плана за преговарачко поглавље 23 </a:t>
            </a:r>
            <a:endParaRPr lang="sr-Cyrl-RS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03648" y="2132856"/>
            <a:ext cx="65162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744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Међународна </a:t>
            </a: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сарадња и европске интеграције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50405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Европске интеграције</a:t>
            </a:r>
          </a:p>
          <a:p>
            <a:pPr marL="0" indent="0" algn="ctr">
              <a:buNone/>
            </a:pPr>
            <a:endParaRPr lang="ru-RU" sz="24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Организовање обука о преговарачким поглављима за представнике организација цивилног друштва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 algn="just"/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периоду 2013-2015 организовано 14 обука за 15 преговарачких поглавља</a:t>
            </a:r>
          </a:p>
          <a:p>
            <a:pPr lvl="1" algn="just"/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Угледни предавачи, претежно из Републике Хрватске</a:t>
            </a:r>
          </a:p>
          <a:p>
            <a:pPr lvl="1" algn="just"/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Обукама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 присуствовали и пр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дст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вници р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нтних минист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рст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К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нц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пск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endParaRPr lang="ru-RU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03648" y="2132856"/>
            <a:ext cx="65162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832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Међународна </a:t>
            </a: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сарадња и европске интеграције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50405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2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Стратегија и Акциони план</a:t>
            </a:r>
          </a:p>
          <a:p>
            <a:pPr marL="0" indent="0" algn="ctr">
              <a:buNone/>
            </a:pPr>
            <a:endParaRPr lang="ru-RU" sz="24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Омогућавање даљег активног укључивања организација у све фазе преговора са ЕУ</a:t>
            </a:r>
          </a:p>
          <a:p>
            <a:pPr algn="just"/>
            <a:r>
              <a:rPr lang="sr-Cyrl-R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Благовремено и редовно информисање јавности о току и резултатима преговарачког процеса</a:t>
            </a: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Повећана транспарентност планирања, програмирања и праћења реализације спровођења међународне развојене помоћи у Србији, са фокусом на ЕУ помоћ </a:t>
            </a:r>
            <a:endParaRPr lang="ru-RU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Јачање капацитета организација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процес преговора приступању Европској унији</a:t>
            </a:r>
            <a:endParaRPr lang="sr-Cyrl-RS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Cyrl-RS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03648" y="2132856"/>
            <a:ext cx="65162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780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Суфинансирање</a:t>
            </a:r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пројеката организација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504055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ru-RU" sz="2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Циљ – несметано повлачење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средстава и успешно спровођење пројеката организација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цивилног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друштва у оквиру конкурса Делегације Европске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уније</a:t>
            </a:r>
            <a:r>
              <a:rPr lang="sr-Latn-R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„Програм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подршке цивилном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друштву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(Civil 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Society Facility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овај начин Канцеларија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помаже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спровођење пројеката од посебног јавног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значаја и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интереса</a:t>
            </a:r>
            <a:endParaRPr lang="sr-Cyrl-RS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Кроз програм </a:t>
            </a:r>
            <a:r>
              <a:rPr lang="sr-Cyrl-RS" sz="20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суфинансирања</a:t>
            </a:r>
            <a:r>
              <a:rPr lang="sr-Cyrl-R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подржани су и пројекти одобрени у оквиру програма Европа </a:t>
            </a:r>
            <a:r>
              <a:rPr lang="sr-Cyrl-R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грађане и грађанке, као и пројекти организација којима су одобрена средства </a:t>
            </a:r>
            <a:r>
              <a:rPr lang="sr-Cyrl-R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ЕУ или </a:t>
            </a:r>
            <a:r>
              <a:rPr lang="sr-Cyrl-R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других међународних </a:t>
            </a:r>
            <a:r>
              <a:rPr lang="sr-Cyrl-R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донатора </a:t>
            </a:r>
            <a:r>
              <a:rPr lang="sr-Cyrl-R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који су намењени </a:t>
            </a:r>
            <a:r>
              <a:rPr lang="sr-Cyrl-RS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пруж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r-Cyrl-R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њу п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r-Cyrl-R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r-Cyrl-RS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ћи</a:t>
            </a:r>
            <a:r>
              <a:rPr lang="sr-Cyrl-R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угр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r-Cyrl-R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r-Cyrl-RS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ним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sr-Cyrl-R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r-Cyrl-RS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друч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sr-Cyrl-R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sr-Cyrl-R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погођеним п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r-Cyrl-RS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r-Cyrl-R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r-Cyrl-R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sr-Cyrl-RS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sr-Cyrl-RS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sr-Cyrl-RS" sz="20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2015. године са</a:t>
            </a:r>
            <a:r>
              <a:rPr lang="en-US" sz="20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5 200 000 </a:t>
            </a:r>
            <a:r>
              <a:rPr lang="sr-Cyrl-RS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динара </a:t>
            </a:r>
            <a:r>
              <a:rPr lang="sr-Cyrl-RS" sz="20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суфин</a:t>
            </a:r>
            <a:r>
              <a:rPr lang="en-US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r-Cyrl-RS" sz="20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нсир</a:t>
            </a:r>
            <a:r>
              <a:rPr lang="en-US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r-Cyrl-RS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en-US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17 </a:t>
            </a:r>
            <a:r>
              <a:rPr lang="sr-Cyrl-RS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</a:t>
            </a:r>
            <a:r>
              <a:rPr lang="en-US" sz="20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oje</a:t>
            </a:r>
            <a:r>
              <a:rPr lang="sr-Cyrl-RS" sz="2000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кт</a:t>
            </a:r>
            <a:r>
              <a:rPr lang="en-US" sz="2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sr-Cyrl-RS" sz="2000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године сa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5 442 000 </a:t>
            </a:r>
            <a:r>
              <a:rPr lang="sr-Cyrl-R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динара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суфинансирано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прojeкaтa</a:t>
            </a:r>
            <a:endParaRPr lang="sr-Cyrl-RS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2013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године сa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5 900 000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динара суфинансирано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прojeкaтa</a:t>
            </a:r>
            <a:endParaRPr lang="sr-Cyrl-RS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2012. године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сa 5 500 000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динара суфинансирано 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прojeкaтa</a:t>
            </a:r>
            <a:endParaRPr lang="sr-Cyrl-RS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17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Информисање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55365"/>
            <a:ext cx="8424936" cy="4525963"/>
          </a:xfrm>
        </p:spPr>
        <p:txBody>
          <a:bodyPr>
            <a:normAutofit/>
          </a:bodyPr>
          <a:lstStyle/>
          <a:p>
            <a:pPr algn="just"/>
            <a:r>
              <a:rPr lang="sr-Cyrl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Сајт Канцеларије</a:t>
            </a:r>
            <a:r>
              <a:rPr lang="sr-Latn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Latn-RS" sz="22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www.c</a:t>
            </a:r>
            <a:r>
              <a:rPr lang="en-U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ivilnodrustvo.gov.rs</a:t>
            </a:r>
            <a:r>
              <a:rPr lang="sr-Cyrl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algn="just"/>
            <a:r>
              <a:rPr lang="sr-Cyrl-RS" sz="22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Мејлинг</a:t>
            </a:r>
            <a:r>
              <a:rPr lang="sr-Cyrl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листа</a:t>
            </a:r>
          </a:p>
          <a:p>
            <a:pPr algn="just"/>
            <a:r>
              <a:rPr lang="sr-Cyrl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Друштвене мреже:</a:t>
            </a:r>
            <a:r>
              <a:rPr lang="sr-Cyrl-RS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sr-Latn-RS" sz="22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sr-Latn-RS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r-Cyrl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Фејсбук, Твитер</a:t>
            </a:r>
          </a:p>
          <a:p>
            <a:pPr algn="just"/>
            <a:r>
              <a:rPr lang="sr-Cyrl-RS" sz="22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ОЦДоскоп</a:t>
            </a:r>
            <a:r>
              <a:rPr lang="sr-Cyrl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Latn-RS" sz="22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www.ocdoskop.rs</a:t>
            </a:r>
            <a:r>
              <a:rPr lang="sr-Latn-RS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sr-Cyrl-RS" sz="22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sr-Cyrl-RS" sz="22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sr-Cyrl-RS" sz="22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Водич кроз потенцијалне домаће и иностране изворе финансирања</a:t>
            </a:r>
          </a:p>
          <a:p>
            <a:pPr algn="just"/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Календар јавних конкурса</a:t>
            </a:r>
          </a:p>
          <a:p>
            <a:endParaRPr lang="sr-Cyrl-RS" sz="28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01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Информисање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26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ОЦДоскоп</a:t>
            </a:r>
            <a:r>
              <a:rPr lang="sr-Cyrl-RS" sz="2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www.ocdoskop.rs)</a:t>
            </a:r>
          </a:p>
          <a:p>
            <a:pPr marL="0" indent="0" algn="ctr">
              <a:buNone/>
            </a:pPr>
            <a:endParaRPr lang="sr-Cyrl-RS" sz="3000" i="1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75656" y="2060848"/>
            <a:ext cx="65162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58" y="2204864"/>
            <a:ext cx="9144000" cy="4648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14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 Европа за грађане и грађанке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3012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2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Опште информације о Програму</a:t>
            </a:r>
          </a:p>
          <a:p>
            <a:endParaRPr lang="ru-RU" sz="26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Република Србија учествује у програму Европа за грађане и грађанке од 2012. године. </a:t>
            </a: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Нови програм који се односи на период 2014-2020 године усвојен је 2014. године </a:t>
            </a: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Међународни споразум између Европске комисије и Владе Републике Србије, који представља основ за учешће организација цивилног друштва и јединица локалне самоуправе из Србије у овом Програму током следећих седам година, потписан је у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октобру 2014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године</a:t>
            </a:r>
            <a:endParaRPr lang="ru-RU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Гoдишњи финaнсиjски дoпринoс Рeпублике Србиjе за учешће у Програму изнoси 55000 eвра</a:t>
            </a:r>
          </a:p>
          <a:p>
            <a:endParaRPr lang="sr-Cyrl-RS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03648" y="2060848"/>
            <a:ext cx="65162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811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787</Words>
  <Application>Microsoft Office PowerPoint</Application>
  <PresentationFormat>On-screen Show (4:3)</PresentationFormat>
  <Paragraphs>200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 Канцеларија за сарадњу са цивилним друштвом </vt:lpstr>
      <vt:lpstr>  Међународна сарадња и европске интеграције  </vt:lpstr>
      <vt:lpstr>  Међународна сарадња и европске интеграције  </vt:lpstr>
      <vt:lpstr>  Међународна сарадња и европске интеграције  </vt:lpstr>
      <vt:lpstr>  Суфинансирање пројеката организација  </vt:lpstr>
      <vt:lpstr> Информисање </vt:lpstr>
      <vt:lpstr> Информисање </vt:lpstr>
      <vt:lpstr>  Програм Европа за грађане и грађанке  </vt:lpstr>
      <vt:lpstr>  Програм Европа за грађане и грађанке  </vt:lpstr>
      <vt:lpstr>  Програм Европа за грађане и грађанке  </vt:lpstr>
      <vt:lpstr>  Програм Европа за грађане и грађанке  </vt:lpstr>
      <vt:lpstr>  Програм Европа за грађане и грађанке  </vt:lpstr>
      <vt:lpstr>  Програм Европа за грађане и грађанке  </vt:lpstr>
      <vt:lpstr>  Програм Европа за грађане и грађанке  </vt:lpstr>
      <vt:lpstr>  Програм Европа за грађане и грађанке  </vt:lpstr>
      <vt:lpstr>  Програм Европа за грађане и грађанке  </vt:lpstr>
      <vt:lpstr>Програм Европа за грађане и грађанке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gordana</dc:creator>
  <cp:lastModifiedBy>Marina</cp:lastModifiedBy>
  <cp:revision>90</cp:revision>
  <dcterms:created xsi:type="dcterms:W3CDTF">2016-02-18T12:08:42Z</dcterms:created>
  <dcterms:modified xsi:type="dcterms:W3CDTF">2016-03-15T14:43:16Z</dcterms:modified>
</cp:coreProperties>
</file>